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Montserrat"/>
      <p:regular r:id="rId45"/>
      <p:bold r:id="rId46"/>
      <p:italic r:id="rId47"/>
      <p:boldItalic r:id="rId48"/>
    </p:embeddedFont>
    <p:embeddedFont>
      <p:font typeface="Source Code Pro SemiBold"/>
      <p:regular r:id="rId49"/>
      <p:bold r:id="rId50"/>
      <p:italic r:id="rId51"/>
      <p:boldItalic r:id="rId52"/>
    </p:embeddedFont>
    <p:embeddedFont>
      <p:font typeface="Quattrocento Sans"/>
      <p:regular r:id="rId53"/>
      <p:bold r:id="rId54"/>
      <p:italic r:id="rId55"/>
      <p:boldItalic r:id="rId56"/>
    </p:embeddedFont>
    <p:embeddedFont>
      <p:font typeface="Century Gothic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61" roundtripDataSignature="AMtx7mhfQ0BuNm4VJWFCr0H2I84t72uI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SourceCodePro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enturyGothic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CodeProSemiBold-italic.fntdata"/><Relationship Id="rId50" Type="http://schemas.openxmlformats.org/officeDocument/2006/relationships/font" Target="fonts/SourceCodeProSemiBold-bold.fntdata"/><Relationship Id="rId53" Type="http://schemas.openxmlformats.org/officeDocument/2006/relationships/font" Target="fonts/QuattrocentoSans-regular.fntdata"/><Relationship Id="rId52" Type="http://schemas.openxmlformats.org/officeDocument/2006/relationships/font" Target="fonts/SourceCodeProSemiBold-boldItalic.fntdata"/><Relationship Id="rId11" Type="http://schemas.openxmlformats.org/officeDocument/2006/relationships/slide" Target="slides/slide6.xml"/><Relationship Id="rId55" Type="http://schemas.openxmlformats.org/officeDocument/2006/relationships/font" Target="fonts/QuattrocentoSans-italic.fntdata"/><Relationship Id="rId10" Type="http://schemas.openxmlformats.org/officeDocument/2006/relationships/slide" Target="slides/slide5.xml"/><Relationship Id="rId54" Type="http://schemas.openxmlformats.org/officeDocument/2006/relationships/font" Target="fonts/QuattrocentoSans-bold.fntdata"/><Relationship Id="rId13" Type="http://schemas.openxmlformats.org/officeDocument/2006/relationships/slide" Target="slides/slide8.xml"/><Relationship Id="rId57" Type="http://schemas.openxmlformats.org/officeDocument/2006/relationships/font" Target="fonts/CenturyGothic-regular.fntdata"/><Relationship Id="rId12" Type="http://schemas.openxmlformats.org/officeDocument/2006/relationships/slide" Target="slides/slide7.xml"/><Relationship Id="rId56" Type="http://schemas.openxmlformats.org/officeDocument/2006/relationships/font" Target="fonts/QuattrocentoSans-boldItalic.fntdata"/><Relationship Id="rId15" Type="http://schemas.openxmlformats.org/officeDocument/2006/relationships/slide" Target="slides/slide10.xml"/><Relationship Id="rId59" Type="http://schemas.openxmlformats.org/officeDocument/2006/relationships/font" Target="fonts/CenturyGothic-italic.fntdata"/><Relationship Id="rId14" Type="http://schemas.openxmlformats.org/officeDocument/2006/relationships/slide" Target="slides/slide9.xml"/><Relationship Id="rId58" Type="http://schemas.openxmlformats.org/officeDocument/2006/relationships/font" Target="fonts/CenturyGothic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8a1641b86e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28a1641b86e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cc05d18f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29cc05d18f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8a76fb796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98a76fb796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8a76fb796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98a76fb796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8a76fb79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298a76fb79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8a76fb796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98a76fb796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8a76fb796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98a76fb796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8a76fb796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98a76fb796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8a76fb7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298a76fb7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98a76fb79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98a76fb79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98a76fb796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298a76fb796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8a76fb796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298a76fb796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9c06074d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29c06074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98a76fb796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298a76fb796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8a76fb79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298a76fb79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9c06074d8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29c06074d8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9c06074d8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9c06074d8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8a1641b86e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28a1641b86e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a5565aea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2a5565aea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5565aea0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a5565aea0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8a1641b86e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8a1641b86e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8a76fb79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98a76fb79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8a76fb79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98a76fb79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a1641b86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8a1641b86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53"/>
          <p:cNvSpPr txBox="1"/>
          <p:nvPr>
            <p:ph type="ctrTitle"/>
          </p:nvPr>
        </p:nvSpPr>
        <p:spPr>
          <a:xfrm>
            <a:off x="754250" y="1708450"/>
            <a:ext cx="75516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53"/>
          <p:cNvSpPr txBox="1"/>
          <p:nvPr>
            <p:ph idx="1" type="subTitle"/>
          </p:nvPr>
        </p:nvSpPr>
        <p:spPr>
          <a:xfrm>
            <a:off x="754250" y="3070400"/>
            <a:ext cx="7551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2300"/>
              <a:buNone/>
              <a:defRPr sz="2300">
                <a:solidFill>
                  <a:srgbClr val="01002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pic>
        <p:nvPicPr>
          <p:cNvPr id="13" name="Google Shape;1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8350" y="316425"/>
            <a:ext cx="1863398" cy="10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1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61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" name="Google Shape;69;p6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6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6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5"/>
          <p:cNvSpPr txBox="1"/>
          <p:nvPr>
            <p:ph type="title"/>
          </p:nvPr>
        </p:nvSpPr>
        <p:spPr>
          <a:xfrm>
            <a:off x="845125" y="1862850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8" name="Google Shape;1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8500" y="203850"/>
            <a:ext cx="1428224" cy="76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5"/>
          <p:cNvSpPr txBox="1"/>
          <p:nvPr>
            <p:ph idx="12" type="sldNum"/>
          </p:nvPr>
        </p:nvSpPr>
        <p:spPr>
          <a:xfrm>
            <a:off x="3" y="478917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" name="Google Shape;20;p55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Foto ao lado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5" y="0"/>
            <a:ext cx="521657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8"/>
          <p:cNvPicPr preferRelativeResize="0"/>
          <p:nvPr/>
        </p:nvPicPr>
        <p:blipFill rotWithShape="1">
          <a:blip r:embed="rId3">
            <a:alphaModFix amt="49000"/>
          </a:blip>
          <a:srcRect b="0" l="0" r="42951" t="0"/>
          <a:stretch/>
        </p:blipFill>
        <p:spPr>
          <a:xfrm>
            <a:off x="0" y="0"/>
            <a:ext cx="52165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8"/>
          <p:cNvSpPr txBox="1"/>
          <p:nvPr>
            <p:ph idx="1" type="body"/>
          </p:nvPr>
        </p:nvSpPr>
        <p:spPr>
          <a:xfrm>
            <a:off x="390750" y="1761750"/>
            <a:ext cx="44205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600"/>
              <a:buChar char="●"/>
              <a:defRPr sz="1600">
                <a:solidFill>
                  <a:srgbClr val="01002A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○"/>
              <a:defRPr sz="1200">
                <a:solidFill>
                  <a:srgbClr val="01002A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■"/>
              <a:defRPr sz="1200">
                <a:solidFill>
                  <a:srgbClr val="01002A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●"/>
              <a:defRPr sz="1200">
                <a:solidFill>
                  <a:srgbClr val="01002A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○"/>
              <a:defRPr sz="1200">
                <a:solidFill>
                  <a:srgbClr val="01002A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■"/>
              <a:defRPr sz="1200">
                <a:solidFill>
                  <a:srgbClr val="01002A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●"/>
              <a:defRPr sz="1200">
                <a:solidFill>
                  <a:srgbClr val="01002A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○"/>
              <a:defRPr sz="1200">
                <a:solidFill>
                  <a:srgbClr val="01002A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■"/>
              <a:defRPr sz="1200">
                <a:solidFill>
                  <a:srgbClr val="01002A"/>
                </a:solidFill>
              </a:defRPr>
            </a:lvl9pPr>
          </a:lstStyle>
          <a:p/>
        </p:txBody>
      </p:sp>
      <p:sp>
        <p:nvSpPr>
          <p:cNvPr id="25" name="Google Shape;25;p58"/>
          <p:cNvSpPr txBox="1"/>
          <p:nvPr>
            <p:ph type="title"/>
          </p:nvPr>
        </p:nvSpPr>
        <p:spPr>
          <a:xfrm>
            <a:off x="390750" y="450150"/>
            <a:ext cx="44205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6" name="Google Shape;2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2100" y="3080650"/>
            <a:ext cx="2211901" cy="206284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8"/>
          <p:cNvSpPr txBox="1"/>
          <p:nvPr>
            <p:ph idx="12" type="sldNum"/>
          </p:nvPr>
        </p:nvSpPr>
        <p:spPr>
          <a:xfrm>
            <a:off x="3" y="478917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" name="Google Shape;28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06175" y="4371075"/>
            <a:ext cx="1296599" cy="69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8"/>
          <p:cNvSpPr txBox="1"/>
          <p:nvPr>
            <p:ph idx="2" type="subTitle"/>
          </p:nvPr>
        </p:nvSpPr>
        <p:spPr>
          <a:xfrm>
            <a:off x="390600" y="4828475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828475"/>
            <a:ext cx="9144003" cy="3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2100" y="3080650"/>
            <a:ext cx="2211901" cy="206284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4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9pPr>
          </a:lstStyle>
          <a:p/>
        </p:txBody>
      </p:sp>
      <p:sp>
        <p:nvSpPr>
          <p:cNvPr id="34" name="Google Shape;34;p54"/>
          <p:cNvSpPr txBox="1"/>
          <p:nvPr>
            <p:ph idx="1" type="body"/>
          </p:nvPr>
        </p:nvSpPr>
        <p:spPr>
          <a:xfrm>
            <a:off x="390750" y="1035975"/>
            <a:ext cx="83514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800"/>
              <a:buChar char="●"/>
              <a:defRPr>
                <a:solidFill>
                  <a:srgbClr val="01002A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●"/>
              <a:defRPr>
                <a:solidFill>
                  <a:srgbClr val="01002A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●"/>
              <a:defRPr>
                <a:solidFill>
                  <a:srgbClr val="01002A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9pPr>
          </a:lstStyle>
          <a:p/>
        </p:txBody>
      </p:sp>
      <p:sp>
        <p:nvSpPr>
          <p:cNvPr id="35" name="Google Shape;35;p54"/>
          <p:cNvSpPr txBox="1"/>
          <p:nvPr>
            <p:ph idx="12" type="sldNum"/>
          </p:nvPr>
        </p:nvSpPr>
        <p:spPr>
          <a:xfrm>
            <a:off x="3" y="478917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" name="Google Shape;3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6175" y="4371075"/>
            <a:ext cx="1296599" cy="697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4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g28a1641b86e_2_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828475"/>
            <a:ext cx="9144003" cy="3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g28a1641b86e_2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2100" y="3080650"/>
            <a:ext cx="2211901" cy="206284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g28a1641b86e_2_86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9pPr>
          </a:lstStyle>
          <a:p/>
        </p:txBody>
      </p:sp>
      <p:sp>
        <p:nvSpPr>
          <p:cNvPr id="42" name="Google Shape;42;g28a1641b86e_2_86"/>
          <p:cNvSpPr txBox="1"/>
          <p:nvPr>
            <p:ph idx="1" type="body"/>
          </p:nvPr>
        </p:nvSpPr>
        <p:spPr>
          <a:xfrm>
            <a:off x="390750" y="1035975"/>
            <a:ext cx="83514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800"/>
              <a:buChar char="●"/>
              <a:defRPr>
                <a:solidFill>
                  <a:srgbClr val="01002A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●"/>
              <a:defRPr>
                <a:solidFill>
                  <a:srgbClr val="01002A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●"/>
              <a:defRPr>
                <a:solidFill>
                  <a:srgbClr val="01002A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9pPr>
          </a:lstStyle>
          <a:p/>
        </p:txBody>
      </p:sp>
      <p:sp>
        <p:nvSpPr>
          <p:cNvPr id="43" name="Google Shape;43;g28a1641b86e_2_86"/>
          <p:cNvSpPr txBox="1"/>
          <p:nvPr>
            <p:ph idx="12" type="sldNum"/>
          </p:nvPr>
        </p:nvSpPr>
        <p:spPr>
          <a:xfrm>
            <a:off x="3" y="478917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4" name="Google Shape;44;g28a1641b86e_2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6175" y="4371075"/>
            <a:ext cx="1296599" cy="6977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28a1641b86e_2_86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radecimentos">
  <p:cSld name="CUSTOM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8" name="Google Shape;4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7"/>
          <p:cNvSpPr txBox="1"/>
          <p:nvPr>
            <p:ph type="title"/>
          </p:nvPr>
        </p:nvSpPr>
        <p:spPr>
          <a:xfrm>
            <a:off x="3116450" y="1777050"/>
            <a:ext cx="50646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51" name="Google Shape;5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275" y="1609425"/>
            <a:ext cx="2906750" cy="34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7"/>
          <p:cNvSpPr txBox="1"/>
          <p:nvPr>
            <p:ph idx="1" type="subTitle"/>
          </p:nvPr>
        </p:nvSpPr>
        <p:spPr>
          <a:xfrm>
            <a:off x="3116450" y="3146600"/>
            <a:ext cx="5064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600"/>
              <a:buNone/>
              <a:defRPr sz="1600">
                <a:solidFill>
                  <a:srgbClr val="01002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5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" name="Google Shape;57;p5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5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5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0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60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6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6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6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C27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2"/>
          <p:cNvSpPr txBox="1"/>
          <p:nvPr>
            <p:ph idx="1" type="body"/>
          </p:nvPr>
        </p:nvSpPr>
        <p:spPr>
          <a:xfrm>
            <a:off x="311700" y="1152475"/>
            <a:ext cx="8520600" cy="3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forms.gle/1pqiCBT14JV7v7wN7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storygirl.nce.ufrj.br/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a1641b86e_2_6"/>
          <p:cNvSpPr txBox="1"/>
          <p:nvPr>
            <p:ph type="ctrTitle"/>
          </p:nvPr>
        </p:nvSpPr>
        <p:spPr>
          <a:xfrm>
            <a:off x="754250" y="1708450"/>
            <a:ext cx="75516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300"/>
              <a:t>Desenvolvimento do pensamento computacional através de histórias</a:t>
            </a:r>
            <a:endParaRPr sz="2300"/>
          </a:p>
        </p:txBody>
      </p:sp>
      <p:sp>
        <p:nvSpPr>
          <p:cNvPr id="77" name="Google Shape;77;g28a1641b86e_2_6"/>
          <p:cNvSpPr txBox="1"/>
          <p:nvPr>
            <p:ph idx="1" type="subTitle"/>
          </p:nvPr>
        </p:nvSpPr>
        <p:spPr>
          <a:xfrm>
            <a:off x="754250" y="3183325"/>
            <a:ext cx="7551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pt-BR" sz="1900"/>
              <a:t>Oficina prática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Scratch - Principais Componentes</a:t>
            </a:r>
            <a:endParaRPr/>
          </a:p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0" y="4789175"/>
            <a:ext cx="45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4" name="Google Shape;154;p25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2926" y="1096873"/>
            <a:ext cx="6358150" cy="30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/>
          <p:nvPr/>
        </p:nvSpPr>
        <p:spPr>
          <a:xfrm>
            <a:off x="7374175" y="3733200"/>
            <a:ext cx="3042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cc05d18f5_1_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História</a:t>
            </a:r>
            <a:endParaRPr/>
          </a:p>
        </p:txBody>
      </p:sp>
      <p:sp>
        <p:nvSpPr>
          <p:cNvPr id="162" name="Google Shape;162;g29cc05d18f5_1_0"/>
          <p:cNvSpPr txBox="1"/>
          <p:nvPr>
            <p:ph idx="1" type="body"/>
          </p:nvPr>
        </p:nvSpPr>
        <p:spPr>
          <a:xfrm>
            <a:off x="390750" y="1035975"/>
            <a:ext cx="5796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pt-BR" sz="1500"/>
              <a:t>Era uma vez  um gato que estava passeando pela cidade, quando de repente encontra um sapo. O gato diz para o sapo : "Olá ! Tudo bem ?" . E começa a saltitar feliz. </a:t>
            </a:r>
            <a:endParaRPr sz="15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5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pt-BR" sz="1500"/>
              <a:t>O sapo, gosta muito de se movimentar por aí, para um lado e para o outro. Além disso, ele ama receber cliques, toda vez que alguém clica no sapo, ele pede por mais carinho.</a:t>
            </a:r>
            <a:endParaRPr sz="10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0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pt-BR" sz="1400"/>
              <a:t>Cansado de escutar o sapo pedir cliques, o gato faz com que o sapo desapareça.</a:t>
            </a:r>
            <a:endParaRPr sz="1400"/>
          </a:p>
        </p:txBody>
      </p:sp>
      <p:sp>
        <p:nvSpPr>
          <p:cNvPr id="163" name="Google Shape;163;g29cc05d18f5_1_0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4" name="Google Shape;164;g29cc05d18f5_1_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65" name="Google Shape;165;g29cc05d18f5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5586" y="1221650"/>
            <a:ext cx="2081125" cy="24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1 - Ambientação no Scratch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90750" y="1035975"/>
            <a:ext cx="5796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pt-BR" sz="2400"/>
              <a:t>Objetivos: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Adicionar um cenário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Mudar o nome do ator para “GatoFalante”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Fazer com que o ator GatoFalante, fale as frases “Olá” e “Tudo bem?” intercaladas em um intervalo de 2 segundos, assim que a bandeira for clicada.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2100"/>
          </a:p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3" name="Google Shape;173;p26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5586" y="1221650"/>
            <a:ext cx="2081125" cy="24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1 - Resolução</a:t>
            </a:r>
            <a:endParaRPr/>
          </a:p>
        </p:txBody>
      </p:sp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1" name="Google Shape;181;p27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4135200" y="1070600"/>
            <a:ext cx="44199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Eventos : Usados para iniciar a execução de scripts</a:t>
            </a:r>
            <a:endParaRPr sz="1100"/>
          </a:p>
          <a:p>
            <a:pPr indent="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Controle: Determinar controle do fluxo do programa</a:t>
            </a:r>
            <a:endParaRPr sz="1100"/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600" y="1444400"/>
            <a:ext cx="3421350" cy="25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8a76fb796_0_20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2 - Movimentação</a:t>
            </a:r>
            <a:endParaRPr/>
          </a:p>
        </p:txBody>
      </p:sp>
      <p:sp>
        <p:nvSpPr>
          <p:cNvPr id="189" name="Google Shape;189;g298a76fb796_0_200"/>
          <p:cNvSpPr txBox="1"/>
          <p:nvPr>
            <p:ph idx="1" type="body"/>
          </p:nvPr>
        </p:nvSpPr>
        <p:spPr>
          <a:xfrm>
            <a:off x="390750" y="1035975"/>
            <a:ext cx="5796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pt-BR" sz="2400"/>
              <a:t>Objetivos: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Adicionar um novo ator "Frog"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Mudar o nome do ator para “SapoFeliz”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Fazer com que o ator SapoFeliz, se mova "10" passos para a direita quando a tecla direita for clicada e "-10" passos para a esquerda quando a tecla esquerda for clicada.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2100"/>
          </a:p>
        </p:txBody>
      </p:sp>
      <p:sp>
        <p:nvSpPr>
          <p:cNvPr id="190" name="Google Shape;190;g298a76fb796_0_200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1" name="Google Shape;191;g298a76fb796_0_20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92" name="Google Shape;192;g298a76fb796_0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7650" y="865325"/>
            <a:ext cx="2651550" cy="199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8a76fb796_0_21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2 - Resolução</a:t>
            </a:r>
            <a:endParaRPr/>
          </a:p>
        </p:txBody>
      </p:sp>
      <p:sp>
        <p:nvSpPr>
          <p:cNvPr id="198" name="Google Shape;198;g298a76fb796_0_210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9" name="Google Shape;199;g298a76fb796_0_21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00" name="Google Shape;200;g298a76fb796_0_210"/>
          <p:cNvSpPr txBox="1"/>
          <p:nvPr>
            <p:ph idx="1" type="body"/>
          </p:nvPr>
        </p:nvSpPr>
        <p:spPr>
          <a:xfrm>
            <a:off x="4135200" y="1070600"/>
            <a:ext cx="44199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Eventos : Usados para iniciar a execução de scripts após uma ação</a:t>
            </a:r>
            <a:endParaRPr sz="1100"/>
          </a:p>
          <a:p>
            <a:pPr indent="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Movimento: Utilizado para movimentar os personagens</a:t>
            </a:r>
            <a:endParaRPr sz="1100"/>
          </a:p>
        </p:txBody>
      </p:sp>
      <p:pic>
        <p:nvPicPr>
          <p:cNvPr id="201" name="Google Shape;201;g298a76fb796_0_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600" y="1260200"/>
            <a:ext cx="3830400" cy="2378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8a76fb796_0_22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3 - Transmissão de mensagem</a:t>
            </a:r>
            <a:endParaRPr/>
          </a:p>
        </p:txBody>
      </p:sp>
      <p:sp>
        <p:nvSpPr>
          <p:cNvPr id="207" name="Google Shape;207;g298a76fb796_0_220"/>
          <p:cNvSpPr txBox="1"/>
          <p:nvPr>
            <p:ph idx="1" type="body"/>
          </p:nvPr>
        </p:nvSpPr>
        <p:spPr>
          <a:xfrm>
            <a:off x="390750" y="1035975"/>
            <a:ext cx="5796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pt-BR" sz="2400"/>
              <a:t>Objetivos: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Fazer o ator GatoFalante transmitir a mensagem "EscondeSapo" quando a tecla espaço for apertada.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Fazer com que o ator SapoFeliz, desapareça quando receber a mensagem "EscondeSapo" 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2100"/>
          </a:p>
        </p:txBody>
      </p:sp>
      <p:sp>
        <p:nvSpPr>
          <p:cNvPr id="208" name="Google Shape;208;g298a76fb796_0_220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9" name="Google Shape;209;g298a76fb796_0_22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10" name="Google Shape;210;g298a76fb796_0_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7650" y="865325"/>
            <a:ext cx="2651550" cy="199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98a76fb796_0_228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3 - Resolução</a:t>
            </a:r>
            <a:endParaRPr/>
          </a:p>
        </p:txBody>
      </p:sp>
      <p:sp>
        <p:nvSpPr>
          <p:cNvPr id="216" name="Google Shape;216;g298a76fb796_0_228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g298a76fb796_0_228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18" name="Google Shape;218;g298a76fb796_0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6050" y="1017725"/>
            <a:ext cx="3718224" cy="299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98a76fb796_0_2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200" y="1017725"/>
            <a:ext cx="2837750" cy="33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98a76fb796_0_228"/>
          <p:cNvSpPr/>
          <p:nvPr/>
        </p:nvSpPr>
        <p:spPr>
          <a:xfrm>
            <a:off x="390600" y="2907950"/>
            <a:ext cx="3186600" cy="1411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g298a76fb796_0_228"/>
          <p:cNvSpPr/>
          <p:nvPr/>
        </p:nvSpPr>
        <p:spPr>
          <a:xfrm>
            <a:off x="4353000" y="2809225"/>
            <a:ext cx="2837700" cy="1259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8a76fb796_0_246"/>
          <p:cNvSpPr txBox="1"/>
          <p:nvPr>
            <p:ph type="title"/>
          </p:nvPr>
        </p:nvSpPr>
        <p:spPr>
          <a:xfrm>
            <a:off x="801850" y="1776225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Mas agora o SapoFeliz desapareceu para sempre !</a:t>
            </a:r>
            <a:endParaRPr/>
          </a:p>
        </p:txBody>
      </p:sp>
      <p:sp>
        <p:nvSpPr>
          <p:cNvPr id="227" name="Google Shape;227;g298a76fb796_0_246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28" name="Google Shape;228;g298a76fb796_0_246"/>
          <p:cNvSpPr txBox="1"/>
          <p:nvPr>
            <p:ph idx="12" type="sldNum"/>
          </p:nvPr>
        </p:nvSpPr>
        <p:spPr>
          <a:xfrm>
            <a:off x="0" y="4789175"/>
            <a:ext cx="4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9" name="Google Shape;229;g298a76fb796_0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0813" y="3408938"/>
            <a:ext cx="1184975" cy="118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8a76fb796_0_238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3 - Resolução continuação</a:t>
            </a:r>
            <a:endParaRPr/>
          </a:p>
        </p:txBody>
      </p:sp>
      <p:sp>
        <p:nvSpPr>
          <p:cNvPr id="235" name="Google Shape;235;g298a76fb796_0_238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6" name="Google Shape;236;g298a76fb796_0_238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37" name="Google Shape;237;g298a76fb796_0_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799" y="865325"/>
            <a:ext cx="3321034" cy="3658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98a76fb796_0_238"/>
          <p:cNvSpPr/>
          <p:nvPr/>
        </p:nvSpPr>
        <p:spPr>
          <a:xfrm>
            <a:off x="390600" y="3425500"/>
            <a:ext cx="2011500" cy="940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g298a76fb796_0_238"/>
          <p:cNvSpPr txBox="1"/>
          <p:nvPr>
            <p:ph idx="1" type="body"/>
          </p:nvPr>
        </p:nvSpPr>
        <p:spPr>
          <a:xfrm>
            <a:off x="4126550" y="865325"/>
            <a:ext cx="44199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Eventos : Usados para transmitir e aguardar por mensagens.</a:t>
            </a:r>
            <a:endParaRPr sz="1100"/>
          </a:p>
          <a:p>
            <a:pPr indent="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Aparência : Esconder e mostrar um ator em cena 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8a76fb796_0_0"/>
          <p:cNvSpPr txBox="1"/>
          <p:nvPr>
            <p:ph type="title"/>
          </p:nvPr>
        </p:nvSpPr>
        <p:spPr>
          <a:xfrm>
            <a:off x="845125" y="1862850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O que é uma linguagem de programação?</a:t>
            </a:r>
            <a:endParaRPr/>
          </a:p>
        </p:txBody>
      </p:sp>
      <p:sp>
        <p:nvSpPr>
          <p:cNvPr id="83" name="Google Shape;83;g298a76fb796_0_0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84" name="Google Shape;84;g298a76fb796_0_0"/>
          <p:cNvSpPr txBox="1"/>
          <p:nvPr>
            <p:ph idx="12" type="sldNum"/>
          </p:nvPr>
        </p:nvSpPr>
        <p:spPr>
          <a:xfrm>
            <a:off x="0" y="4789175"/>
            <a:ext cx="4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845125" y="1862850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Fundamentos da Computação</a:t>
            </a:r>
            <a:endParaRPr/>
          </a:p>
        </p:txBody>
      </p:sp>
      <p:sp>
        <p:nvSpPr>
          <p:cNvPr id="245" name="Google Shape;245;p38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46" name="Google Shape;246;p38"/>
          <p:cNvSpPr txBox="1"/>
          <p:nvPr>
            <p:ph idx="12" type="sldNum"/>
          </p:nvPr>
        </p:nvSpPr>
        <p:spPr>
          <a:xfrm>
            <a:off x="0" y="4789175"/>
            <a:ext cx="44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8a76fb796_0_26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Estruturas de Condição</a:t>
            </a:r>
            <a:endParaRPr/>
          </a:p>
        </p:txBody>
      </p:sp>
      <p:sp>
        <p:nvSpPr>
          <p:cNvPr id="252" name="Google Shape;252;g298a76fb796_0_260"/>
          <p:cNvSpPr txBox="1"/>
          <p:nvPr>
            <p:ph idx="12" type="sldNum"/>
          </p:nvPr>
        </p:nvSpPr>
        <p:spPr>
          <a:xfrm>
            <a:off x="0" y="4789175"/>
            <a:ext cx="43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3" name="Google Shape;253;g298a76fb796_0_26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54" name="Google Shape;254;g298a76fb796_0_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601" y="1290215"/>
            <a:ext cx="3638100" cy="311335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98a76fb796_0_260"/>
          <p:cNvSpPr txBox="1"/>
          <p:nvPr/>
        </p:nvSpPr>
        <p:spPr>
          <a:xfrm>
            <a:off x="5653603" y="1900549"/>
            <a:ext cx="2744400" cy="738900"/>
          </a:xfrm>
          <a:prstGeom prst="rect">
            <a:avLst/>
          </a:prstGeom>
          <a:solidFill>
            <a:srgbClr val="FC279C">
              <a:alpha val="6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pt-B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Faz uma pergunta para determinar qual caminho seguir.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Estruturas de Condição</a:t>
            </a:r>
            <a:endParaRPr/>
          </a:p>
        </p:txBody>
      </p:sp>
      <p:sp>
        <p:nvSpPr>
          <p:cNvPr id="261" name="Google Shape;261;p46"/>
          <p:cNvSpPr txBox="1"/>
          <p:nvPr>
            <p:ph idx="12" type="sldNum"/>
          </p:nvPr>
        </p:nvSpPr>
        <p:spPr>
          <a:xfrm>
            <a:off x="107578" y="445972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2" name="Google Shape;262;p46"/>
          <p:cNvSpPr txBox="1"/>
          <p:nvPr>
            <p:ph idx="2" type="subTitle"/>
          </p:nvPr>
        </p:nvSpPr>
        <p:spPr>
          <a:xfrm>
            <a:off x="498175" y="449900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63" name="Google Shape;263;p46"/>
          <p:cNvSpPr txBox="1"/>
          <p:nvPr>
            <p:ph idx="1" type="body"/>
          </p:nvPr>
        </p:nvSpPr>
        <p:spPr>
          <a:xfrm>
            <a:off x="5670174" y="941704"/>
            <a:ext cx="3172800" cy="1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3200" lvl="2" marL="1028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91440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6"/>
          <p:cNvSpPr txBox="1"/>
          <p:nvPr/>
        </p:nvSpPr>
        <p:spPr>
          <a:xfrm>
            <a:off x="418448" y="1326274"/>
            <a:ext cx="3619200" cy="77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Se (1+1) for é igual a (2) então  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	Diga “1 + 1 é igual a 2”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pic>
        <p:nvPicPr>
          <p:cNvPr id="265" name="Google Shape;265;p46"/>
          <p:cNvPicPr preferRelativeResize="0"/>
          <p:nvPr/>
        </p:nvPicPr>
        <p:blipFill rotWithShape="1">
          <a:blip r:embed="rId3">
            <a:alphaModFix/>
          </a:blip>
          <a:srcRect b="51796" l="27933" r="53354" t="31785"/>
          <a:stretch/>
        </p:blipFill>
        <p:spPr>
          <a:xfrm>
            <a:off x="5441998" y="1058324"/>
            <a:ext cx="2584725" cy="127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4325606" y="1391099"/>
            <a:ext cx="685174" cy="68517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6"/>
          <p:cNvSpPr txBox="1"/>
          <p:nvPr/>
        </p:nvSpPr>
        <p:spPr>
          <a:xfrm>
            <a:off x="418448" y="2704162"/>
            <a:ext cx="3619200" cy="149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Se (1+1) for é igual a (2) então  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	Diga “1 + 1 é igual a 2”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Senão 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	Diga “eu não entendo mais este mundo”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pic>
        <p:nvPicPr>
          <p:cNvPr id="268" name="Google Shape;268;p46"/>
          <p:cNvPicPr preferRelativeResize="0"/>
          <p:nvPr/>
        </p:nvPicPr>
        <p:blipFill rotWithShape="1">
          <a:blip r:embed="rId5">
            <a:alphaModFix/>
          </a:blip>
          <a:srcRect b="17227" l="28781" r="54225" t="61377"/>
          <a:stretch/>
        </p:blipFill>
        <p:spPr>
          <a:xfrm>
            <a:off x="5473823" y="2629999"/>
            <a:ext cx="2521076" cy="17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4387581" y="3179711"/>
            <a:ext cx="685174" cy="6851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6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1" name="Google Shape;271;p46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Operadores</a:t>
            </a:r>
            <a:endParaRPr/>
          </a:p>
        </p:txBody>
      </p:sp>
      <p:sp>
        <p:nvSpPr>
          <p:cNvPr id="277" name="Google Shape;277;p39"/>
          <p:cNvSpPr txBox="1"/>
          <p:nvPr>
            <p:ph idx="1" type="body"/>
          </p:nvPr>
        </p:nvSpPr>
        <p:spPr>
          <a:xfrm>
            <a:off x="522450" y="1186725"/>
            <a:ext cx="8087700" cy="27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2" marL="45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Char char="•"/>
            </a:pPr>
            <a:r>
              <a:rPr lang="pt-BR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 blocos </a:t>
            </a:r>
            <a:r>
              <a:rPr b="1" lang="pt-BR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Operadores </a:t>
            </a:r>
            <a:r>
              <a:rPr lang="pt-BR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permitem calcular novos valores; 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5275" lvl="2" marL="45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Char char="•"/>
            </a:pPr>
            <a:r>
              <a:rPr lang="pt-BR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Juntar palavras, valores;  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5275" lvl="2" marL="45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Char char="•"/>
            </a:pPr>
            <a:r>
              <a:rPr lang="pt-BR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Realizar operações como somar, dividir; 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5275" lvl="2" marL="45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Char char="•"/>
            </a:pPr>
            <a:r>
              <a:rPr lang="pt-BR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Comparar valores;</a:t>
            </a:r>
            <a:endParaRPr sz="1100"/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78" name="Google Shape;278;p39"/>
          <p:cNvSpPr txBox="1"/>
          <p:nvPr>
            <p:ph idx="12" type="sldNum"/>
          </p:nvPr>
        </p:nvSpPr>
        <p:spPr>
          <a:xfrm>
            <a:off x="0" y="4789175"/>
            <a:ext cx="44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9" name="Google Shape;279;p39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Principais Operadores</a:t>
            </a:r>
            <a:endParaRPr/>
          </a:p>
        </p:txBody>
      </p:sp>
      <p:sp>
        <p:nvSpPr>
          <p:cNvPr id="285" name="Google Shape;285;p40"/>
          <p:cNvSpPr txBox="1"/>
          <p:nvPr>
            <p:ph idx="12" type="sldNum"/>
          </p:nvPr>
        </p:nvSpPr>
        <p:spPr>
          <a:xfrm>
            <a:off x="0" y="4789175"/>
            <a:ext cx="45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6" name="Google Shape;286;p4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87" name="Google Shape;287;p40"/>
          <p:cNvPicPr preferRelativeResize="0"/>
          <p:nvPr/>
        </p:nvPicPr>
        <p:blipFill rotWithShape="1">
          <a:blip r:embed="rId3">
            <a:alphaModFix/>
          </a:blip>
          <a:srcRect b="54444" l="4566" r="89062" t="25085"/>
          <a:stretch/>
        </p:blipFill>
        <p:spPr>
          <a:xfrm>
            <a:off x="321100" y="1233623"/>
            <a:ext cx="1363350" cy="246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0"/>
          <p:cNvSpPr txBox="1"/>
          <p:nvPr/>
        </p:nvSpPr>
        <p:spPr>
          <a:xfrm>
            <a:off x="348325" y="3757050"/>
            <a:ext cx="13089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Operações fundamentais entre dois elementos</a:t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9" name="Google Shape;289;p40"/>
          <p:cNvPicPr preferRelativeResize="0"/>
          <p:nvPr/>
        </p:nvPicPr>
        <p:blipFill rotWithShape="1">
          <a:blip r:embed="rId3">
            <a:alphaModFix/>
          </a:blip>
          <a:srcRect b="33176" l="4753" r="87683" t="52652"/>
          <a:stretch/>
        </p:blipFill>
        <p:spPr>
          <a:xfrm>
            <a:off x="1899388" y="1519800"/>
            <a:ext cx="1694199" cy="178474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 txBox="1"/>
          <p:nvPr/>
        </p:nvSpPr>
        <p:spPr>
          <a:xfrm>
            <a:off x="1847725" y="3506700"/>
            <a:ext cx="19917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Operações comparativas entre dois elementos</a:t>
            </a:r>
            <a:endParaRPr b="0" i="0" sz="1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91" name="Google Shape;291;p40"/>
          <p:cNvPicPr preferRelativeResize="0"/>
          <p:nvPr/>
        </p:nvPicPr>
        <p:blipFill rotWithShape="1">
          <a:blip r:embed="rId4">
            <a:alphaModFix/>
          </a:blip>
          <a:srcRect b="31042" l="4789" r="87595" t="54730"/>
          <a:stretch/>
        </p:blipFill>
        <p:spPr>
          <a:xfrm>
            <a:off x="4048985" y="1419348"/>
            <a:ext cx="1991700" cy="20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0"/>
          <p:cNvSpPr txBox="1"/>
          <p:nvPr/>
        </p:nvSpPr>
        <p:spPr>
          <a:xfrm>
            <a:off x="4106875" y="3767700"/>
            <a:ext cx="16941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Operações lógicas entre dois elementos</a:t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93" name="Google Shape;293;p40"/>
          <p:cNvPicPr preferRelativeResize="0"/>
          <p:nvPr/>
        </p:nvPicPr>
        <p:blipFill rotWithShape="1">
          <a:blip r:embed="rId5">
            <a:alphaModFix/>
          </a:blip>
          <a:srcRect b="29473" l="4728" r="82227" t="31097"/>
          <a:stretch/>
        </p:blipFill>
        <p:spPr>
          <a:xfrm>
            <a:off x="6545075" y="738493"/>
            <a:ext cx="1826199" cy="259408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0"/>
          <p:cNvSpPr txBox="1"/>
          <p:nvPr/>
        </p:nvSpPr>
        <p:spPr>
          <a:xfrm>
            <a:off x="6682150" y="3942026"/>
            <a:ext cx="16359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Outros operadores</a:t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Variáveis</a:t>
            </a:r>
            <a:endParaRPr/>
          </a:p>
        </p:txBody>
      </p:sp>
      <p:sp>
        <p:nvSpPr>
          <p:cNvPr id="300" name="Google Shape;300;p41"/>
          <p:cNvSpPr txBox="1"/>
          <p:nvPr>
            <p:ph idx="1" type="body"/>
          </p:nvPr>
        </p:nvSpPr>
        <p:spPr>
          <a:xfrm>
            <a:off x="522450" y="1186725"/>
            <a:ext cx="80877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b="1"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Variáveis</a:t>
            </a:r>
            <a:r>
              <a:rPr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são como caixinhas ou gavetas onde você pode guardar informações para usar mais tarde.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 programação, as variáveis são usadas para armazenar dados, como </a:t>
            </a:r>
            <a:r>
              <a:rPr b="1"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números</a:t>
            </a:r>
            <a:r>
              <a:rPr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palavras</a:t>
            </a:r>
            <a:r>
              <a:rPr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 outras informações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41"/>
          <p:cNvSpPr txBox="1"/>
          <p:nvPr>
            <p:ph idx="12" type="sldNum"/>
          </p:nvPr>
        </p:nvSpPr>
        <p:spPr>
          <a:xfrm>
            <a:off x="-1" y="4789175"/>
            <a:ext cx="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2" name="Google Shape;302;p41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303" name="Google Shape;30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6750" y="2792975"/>
            <a:ext cx="2095925" cy="17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8a76fb796_0_283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4 - </a:t>
            </a:r>
            <a:r>
              <a:rPr lang="pt-BR"/>
              <a:t>Condição, operadores e variáveis</a:t>
            </a:r>
            <a:endParaRPr/>
          </a:p>
        </p:txBody>
      </p:sp>
      <p:sp>
        <p:nvSpPr>
          <p:cNvPr id="309" name="Google Shape;309;g298a76fb796_0_283"/>
          <p:cNvSpPr txBox="1"/>
          <p:nvPr>
            <p:ph idx="1" type="body"/>
          </p:nvPr>
        </p:nvSpPr>
        <p:spPr>
          <a:xfrm>
            <a:off x="390750" y="1035975"/>
            <a:ext cx="5796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pt-BR" sz="2400"/>
              <a:t>Objetivos: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Criar uma nova variável para o SapoFeliz chamada </a:t>
            </a:r>
            <a:r>
              <a:rPr b="1"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Cliques.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Somar uma unidade a cliques quando o sapo feliz for clicado.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o valor de cliques for maior do que </a:t>
            </a:r>
            <a:r>
              <a:rPr b="1"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quatro, </a:t>
            </a: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 seja </a:t>
            </a:r>
            <a:r>
              <a:rPr b="1"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Cliques &gt; 4</a:t>
            </a: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Se o valor de Cliques para zero. Se não, faça o SapoFeliz pedir mais Cliques.</a:t>
            </a:r>
            <a:endParaRPr b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g298a76fb796_0_283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1" name="Google Shape;311;g298a76fb796_0_283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312" name="Google Shape;312;g298a76fb796_0_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7650" y="865325"/>
            <a:ext cx="2651550" cy="199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8a76fb796_0_35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4 - Resolução</a:t>
            </a:r>
            <a:endParaRPr/>
          </a:p>
        </p:txBody>
      </p:sp>
      <p:sp>
        <p:nvSpPr>
          <p:cNvPr id="318" name="Google Shape;318;g298a76fb796_0_350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9" name="Google Shape;319;g298a76fb796_0_35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320" name="Google Shape;320;g298a76fb796_0_3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475" y="974425"/>
            <a:ext cx="3137725" cy="27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98a76fb796_0_350"/>
          <p:cNvSpPr/>
          <p:nvPr/>
        </p:nvSpPr>
        <p:spPr>
          <a:xfrm>
            <a:off x="1036325" y="2509250"/>
            <a:ext cx="1859700" cy="488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2" name="Google Shape;322;g298a76fb796_0_3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8235" y="974425"/>
            <a:ext cx="3190216" cy="278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c06074d82_0_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4 - Resolução continuação</a:t>
            </a:r>
            <a:endParaRPr/>
          </a:p>
        </p:txBody>
      </p:sp>
      <p:sp>
        <p:nvSpPr>
          <p:cNvPr id="328" name="Google Shape;328;g29c06074d82_0_0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9" name="Google Shape;329;g29c06074d82_0_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30" name="Google Shape;330;g29c06074d82_0_0"/>
          <p:cNvSpPr txBox="1"/>
          <p:nvPr>
            <p:ph idx="1" type="body"/>
          </p:nvPr>
        </p:nvSpPr>
        <p:spPr>
          <a:xfrm>
            <a:off x="4126550" y="865325"/>
            <a:ext cx="44199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Eventos : Usados para captar o clique no ator</a:t>
            </a:r>
            <a:endParaRPr sz="1100"/>
          </a:p>
          <a:p>
            <a:pPr indent="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Variável : Armazena a quantidade de cliques feita no ator SapoFeliz.</a:t>
            </a:r>
            <a:endParaRPr sz="1100"/>
          </a:p>
          <a:p>
            <a:pPr indent="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Condição: Verifica se Cliques armazena um valor maior do que quatro</a:t>
            </a:r>
            <a:endParaRPr sz="1100"/>
          </a:p>
        </p:txBody>
      </p:sp>
      <p:pic>
        <p:nvPicPr>
          <p:cNvPr id="331" name="Google Shape;331;g29c06074d8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47" y="1100125"/>
            <a:ext cx="2962575" cy="32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29c06074d82_0_0"/>
          <p:cNvSpPr/>
          <p:nvPr/>
        </p:nvSpPr>
        <p:spPr>
          <a:xfrm>
            <a:off x="139625" y="1917283"/>
            <a:ext cx="3504000" cy="2871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8a76fb796_0_27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Estruturas de Repetição</a:t>
            </a:r>
            <a:endParaRPr/>
          </a:p>
        </p:txBody>
      </p:sp>
      <p:sp>
        <p:nvSpPr>
          <p:cNvPr id="338" name="Google Shape;338;g298a76fb796_0_270"/>
          <p:cNvSpPr txBox="1"/>
          <p:nvPr>
            <p:ph idx="12" type="sldNum"/>
          </p:nvPr>
        </p:nvSpPr>
        <p:spPr>
          <a:xfrm>
            <a:off x="0" y="4789175"/>
            <a:ext cx="43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9" name="Google Shape;339;g298a76fb796_0_27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40" name="Google Shape;340;g298a76fb796_0_270"/>
          <p:cNvSpPr txBox="1"/>
          <p:nvPr/>
        </p:nvSpPr>
        <p:spPr>
          <a:xfrm>
            <a:off x="5653603" y="1900549"/>
            <a:ext cx="2744400" cy="1169700"/>
          </a:xfrm>
          <a:prstGeom prst="rect">
            <a:avLst/>
          </a:prstGeom>
          <a:solidFill>
            <a:srgbClr val="FC279C">
              <a:alpha val="6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pt-B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É feita a mesma pergunta repetidamente até que uma determinada tarefa tenha sido elaborada.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298a76fb796_0_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600" y="1017725"/>
            <a:ext cx="4494375" cy="34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8a76fb796_0_89"/>
          <p:cNvSpPr txBox="1"/>
          <p:nvPr>
            <p:ph idx="1" type="body"/>
          </p:nvPr>
        </p:nvSpPr>
        <p:spPr>
          <a:xfrm>
            <a:off x="390600" y="1741475"/>
            <a:ext cx="44205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400"/>
              <a:t>Linguagem especial que usamos para dar instruções a um computador.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Cada linguagem de programação é como um idioma diferente que o computador entende. </a:t>
            </a:r>
            <a:endParaRPr sz="1400"/>
          </a:p>
        </p:txBody>
      </p:sp>
      <p:sp>
        <p:nvSpPr>
          <p:cNvPr id="90" name="Google Shape;90;g298a76fb796_0_89"/>
          <p:cNvSpPr txBox="1"/>
          <p:nvPr>
            <p:ph idx="12" type="sldNum"/>
          </p:nvPr>
        </p:nvSpPr>
        <p:spPr>
          <a:xfrm>
            <a:off x="3" y="478917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1" name="Google Shape;91;g298a76fb796_0_89"/>
          <p:cNvSpPr txBox="1"/>
          <p:nvPr>
            <p:ph idx="2" type="subTitle"/>
          </p:nvPr>
        </p:nvSpPr>
        <p:spPr>
          <a:xfrm>
            <a:off x="390600" y="4828475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92" name="Google Shape;92;g298a76fb796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9675" y="1184800"/>
            <a:ext cx="3127476" cy="23455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98a76fb796_0_89"/>
          <p:cNvSpPr txBox="1"/>
          <p:nvPr/>
        </p:nvSpPr>
        <p:spPr>
          <a:xfrm>
            <a:off x="390750" y="450150"/>
            <a:ext cx="52734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Instruções para o computador</a:t>
            </a:r>
            <a:endParaRPr b="1" i="0" sz="2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c06074d82_0_19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5 - Repetição</a:t>
            </a:r>
            <a:endParaRPr/>
          </a:p>
        </p:txBody>
      </p:sp>
      <p:sp>
        <p:nvSpPr>
          <p:cNvPr id="347" name="Google Shape;347;g29c06074d82_0_19"/>
          <p:cNvSpPr txBox="1"/>
          <p:nvPr>
            <p:ph idx="1" type="body"/>
          </p:nvPr>
        </p:nvSpPr>
        <p:spPr>
          <a:xfrm>
            <a:off x="390750" y="1035975"/>
            <a:ext cx="5796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pt-BR" sz="2400"/>
              <a:t>Objetivos: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Mudar a fantasia do GatoFalante repetidamente por </a:t>
            </a:r>
            <a:r>
              <a:rPr b="1"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vezes.</a:t>
            </a:r>
            <a:endParaRPr b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8" name="Google Shape;348;g29c06074d82_0_19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9" name="Google Shape;349;g29c06074d82_0_19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350" name="Google Shape;350;g29c06074d82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7650" y="865325"/>
            <a:ext cx="2651550" cy="199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9c06074d82_0_27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5 - Resolução</a:t>
            </a:r>
            <a:endParaRPr/>
          </a:p>
        </p:txBody>
      </p:sp>
      <p:sp>
        <p:nvSpPr>
          <p:cNvPr id="356" name="Google Shape;356;g29c06074d82_0_27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7" name="Google Shape;357;g29c06074d82_0_27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58" name="Google Shape;358;g29c06074d82_0_27"/>
          <p:cNvSpPr txBox="1"/>
          <p:nvPr>
            <p:ph idx="1" type="body"/>
          </p:nvPr>
        </p:nvSpPr>
        <p:spPr>
          <a:xfrm>
            <a:off x="4126550" y="865325"/>
            <a:ext cx="44199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Repetição</a:t>
            </a:r>
            <a:r>
              <a:rPr lang="pt-BR" sz="1100"/>
              <a:t> : Usados mudar a fantasia repetidamente</a:t>
            </a:r>
            <a:endParaRPr sz="1100"/>
          </a:p>
          <a:p>
            <a:pPr indent="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Aparência : Mudar a fantasia do ator GatoFalante</a:t>
            </a:r>
            <a:endParaRPr sz="1100"/>
          </a:p>
        </p:txBody>
      </p:sp>
      <p:pic>
        <p:nvPicPr>
          <p:cNvPr id="359" name="Google Shape;359;g29c06074d82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75" y="865325"/>
            <a:ext cx="2569950" cy="35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29c06074d82_0_27"/>
          <p:cNvSpPr/>
          <p:nvPr/>
        </p:nvSpPr>
        <p:spPr>
          <a:xfrm>
            <a:off x="390600" y="2312477"/>
            <a:ext cx="2671500" cy="2224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Algoritmo</a:t>
            </a:r>
            <a:endParaRPr/>
          </a:p>
        </p:txBody>
      </p:sp>
      <p:sp>
        <p:nvSpPr>
          <p:cNvPr id="366" name="Google Shape;366;p47"/>
          <p:cNvSpPr txBox="1"/>
          <p:nvPr>
            <p:ph idx="1" type="body"/>
          </p:nvPr>
        </p:nvSpPr>
        <p:spPr>
          <a:xfrm>
            <a:off x="522450" y="1186725"/>
            <a:ext cx="80877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pt-BR" sz="1600"/>
              <a:t>Para automatizar/programar as histórias, foi preciso criar um </a:t>
            </a:r>
            <a:r>
              <a:rPr b="1" lang="pt-BR" sz="1600"/>
              <a:t>algoritmo</a:t>
            </a:r>
            <a:r>
              <a:rPr lang="pt-BR" sz="1600"/>
              <a:t>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pt-BR" sz="1600"/>
              <a:t>O algoritmo nada mais é uma do que estrutura que organiza o raciocínio e resolve problemas. </a:t>
            </a:r>
            <a:endParaRPr sz="1600"/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pt-BR" sz="1600"/>
              <a:t>Para contarmos uma história, precisamos ter um raciocínio organizado e entender o início, meio e fim da história. </a:t>
            </a:r>
            <a:endParaRPr sz="1600"/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7" name="Google Shape;367;p47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8" name="Google Shape;368;p47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 txBox="1"/>
          <p:nvPr>
            <p:ph type="title"/>
          </p:nvPr>
        </p:nvSpPr>
        <p:spPr>
          <a:xfrm>
            <a:off x="845125" y="1862850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Projeto Prático</a:t>
            </a:r>
            <a:endParaRPr/>
          </a:p>
        </p:txBody>
      </p:sp>
      <p:sp>
        <p:nvSpPr>
          <p:cNvPr id="374" name="Google Shape;374;p48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75" name="Google Shape;375;p48"/>
          <p:cNvSpPr txBox="1"/>
          <p:nvPr>
            <p:ph idx="12" type="sldNum"/>
          </p:nvPr>
        </p:nvSpPr>
        <p:spPr>
          <a:xfrm>
            <a:off x="-1" y="4789175"/>
            <a:ext cx="49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Projeto Prático da Oficina</a:t>
            </a:r>
            <a:endParaRPr/>
          </a:p>
        </p:txBody>
      </p:sp>
      <p:sp>
        <p:nvSpPr>
          <p:cNvPr id="381" name="Google Shape;381;p49"/>
          <p:cNvSpPr txBox="1"/>
          <p:nvPr>
            <p:ph idx="1" type="body"/>
          </p:nvPr>
        </p:nvSpPr>
        <p:spPr>
          <a:xfrm>
            <a:off x="522450" y="1186725"/>
            <a:ext cx="69945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30198" lvl="1" marL="5400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Pensem sobre sua história.</a:t>
            </a:r>
            <a:endParaRPr sz="1600"/>
          </a:p>
          <a:p>
            <a:pPr indent="-330198" lvl="1" marL="5400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Escreva o texto sobre a sua história.</a:t>
            </a:r>
            <a:endParaRPr sz="1600"/>
          </a:p>
          <a:p>
            <a:pPr indent="-330198" lvl="1" marL="5400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Defina os atores, cenários e ações a serem programadas.</a:t>
            </a:r>
            <a:endParaRPr sz="1600"/>
          </a:p>
          <a:p>
            <a:pPr indent="-330198" lvl="1" marL="5400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Defina os diálogos da história.</a:t>
            </a:r>
            <a:endParaRPr sz="1600"/>
          </a:p>
          <a:p>
            <a:pPr indent="-330198" lvl="1" marL="5400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Programa sua história no Scratch.</a:t>
            </a:r>
            <a:endParaRPr sz="2600"/>
          </a:p>
        </p:txBody>
      </p:sp>
      <p:sp>
        <p:nvSpPr>
          <p:cNvPr id="382" name="Google Shape;382;p49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3" name="Google Shape;383;p49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a1641b86e_2_96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Envie sua história para nós</a:t>
            </a:r>
            <a:endParaRPr/>
          </a:p>
        </p:txBody>
      </p:sp>
      <p:sp>
        <p:nvSpPr>
          <p:cNvPr id="389" name="Google Shape;389;g28a1641b86e_2_96"/>
          <p:cNvSpPr txBox="1"/>
          <p:nvPr>
            <p:ph idx="1" type="body"/>
          </p:nvPr>
        </p:nvSpPr>
        <p:spPr>
          <a:xfrm>
            <a:off x="522450" y="1186725"/>
            <a:ext cx="69945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302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Salve sua história com o seu nome.</a:t>
            </a:r>
            <a:endParaRPr sz="1600"/>
          </a:p>
          <a:p>
            <a:pPr indent="-3302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Compartilhe para o e-mail: </a:t>
            </a:r>
            <a:r>
              <a:rPr b="1" lang="pt-BR" sz="1600"/>
              <a:t>poly.ana.ufrj@gmail.com</a:t>
            </a:r>
            <a:endParaRPr b="1" sz="1600"/>
          </a:p>
          <a:p>
            <a:pPr indent="-3302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Coloque no assunto: Oficina CP2 Tijuca 2023 - StoryGirl.</a:t>
            </a:r>
            <a:endParaRPr sz="1600"/>
          </a:p>
          <a:p>
            <a:pPr indent="-3302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Coloque no corpo do texto o seu nome, série, idade e e-mails.</a:t>
            </a:r>
            <a:endParaRPr sz="1600"/>
          </a:p>
          <a:p>
            <a:pPr indent="-3302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Responda ao </a:t>
            </a:r>
            <a:r>
              <a:rPr lang="pt-BR" sz="1600" u="sng">
                <a:solidFill>
                  <a:schemeClr val="hlink"/>
                </a:solidFill>
                <a:hlinkClick r:id="rId3"/>
              </a:rPr>
              <a:t>formulário de avaliação</a:t>
            </a:r>
            <a:endParaRPr sz="1600"/>
          </a:p>
        </p:txBody>
      </p:sp>
      <p:sp>
        <p:nvSpPr>
          <p:cNvPr id="390" name="Google Shape;390;g28a1641b86e_2_96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1" name="Google Shape;391;g28a1641b86e_2_96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a5565aea07_0_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História modelo - número 01</a:t>
            </a:r>
            <a:endParaRPr/>
          </a:p>
        </p:txBody>
      </p:sp>
      <p:sp>
        <p:nvSpPr>
          <p:cNvPr id="397" name="Google Shape;397;g2a5565aea07_0_0"/>
          <p:cNvSpPr txBox="1"/>
          <p:nvPr>
            <p:ph idx="1" type="body"/>
          </p:nvPr>
        </p:nvSpPr>
        <p:spPr>
          <a:xfrm>
            <a:off x="522450" y="1186725"/>
            <a:ext cx="69945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Em uma floresta, Scott estava cantarolando, quando se deparou com uma gnomo ao lado de uma porta. Ao chegar mais perto, eles começaram a conversar, até que em um momento o gnomo disse que a floresta acabava ali e Scott deveria escolher entre duas opções…</a:t>
            </a:r>
            <a:endParaRPr sz="1600"/>
          </a:p>
        </p:txBody>
      </p:sp>
      <p:sp>
        <p:nvSpPr>
          <p:cNvPr id="398" name="Google Shape;398;g2a5565aea07_0_0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9" name="Google Shape;399;g2a5565aea07_0_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a5565aea07_0_7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História modelo - número 02</a:t>
            </a:r>
            <a:endParaRPr/>
          </a:p>
        </p:txBody>
      </p:sp>
      <p:sp>
        <p:nvSpPr>
          <p:cNvPr id="405" name="Google Shape;405;g2a5565aea07_0_7"/>
          <p:cNvSpPr txBox="1"/>
          <p:nvPr>
            <p:ph idx="1" type="body"/>
          </p:nvPr>
        </p:nvSpPr>
        <p:spPr>
          <a:xfrm>
            <a:off x="522450" y="1186725"/>
            <a:ext cx="69945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600"/>
              <a:t>Duas amigas que não se viam a muito tempo, decidiram se encontrar em um shopping para comer algo e colocar o papo em dia. Uma delas era gaga, e por isso falava sempre a primeira palavra de cada frase três vezes. Quando se encontraram, uma delas perguntou: "Você quer comer no Burguer King ou na Parmê?". Sem pensar duas vezes, a outra amiga, respondeu….</a:t>
            </a:r>
            <a:endParaRPr sz="1600"/>
          </a:p>
        </p:txBody>
      </p:sp>
      <p:sp>
        <p:nvSpPr>
          <p:cNvPr id="406" name="Google Shape;406;g2a5565aea07_0_7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7" name="Google Shape;407;g2a5565aea07_0_7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8a1641b86e_2_26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Formulário de avaliação</a:t>
            </a:r>
            <a:endParaRPr/>
          </a:p>
        </p:txBody>
      </p:sp>
      <p:sp>
        <p:nvSpPr>
          <p:cNvPr id="413" name="Google Shape;413;g28a1641b86e_2_26"/>
          <p:cNvSpPr txBox="1"/>
          <p:nvPr>
            <p:ph idx="1" type="body"/>
          </p:nvPr>
        </p:nvSpPr>
        <p:spPr>
          <a:xfrm>
            <a:off x="522450" y="1186725"/>
            <a:ext cx="69945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  <p:sp>
        <p:nvSpPr>
          <p:cNvPr id="414" name="Google Shape;414;g28a1641b86e_2_26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5" name="Google Shape;415;g28a1641b86e_2_26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416" name="Google Shape;416;g28a1641b86e_2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401" y="1393913"/>
            <a:ext cx="2991126" cy="29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 txBox="1"/>
          <p:nvPr>
            <p:ph type="title"/>
          </p:nvPr>
        </p:nvSpPr>
        <p:spPr>
          <a:xfrm>
            <a:off x="3116450" y="1777050"/>
            <a:ext cx="50646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Oficina StoryGirl</a:t>
            </a:r>
            <a:endParaRPr/>
          </a:p>
        </p:txBody>
      </p:sp>
      <p:sp>
        <p:nvSpPr>
          <p:cNvPr id="422" name="Google Shape;422;p51"/>
          <p:cNvSpPr txBox="1"/>
          <p:nvPr>
            <p:ph idx="1" type="subTitle"/>
          </p:nvPr>
        </p:nvSpPr>
        <p:spPr>
          <a:xfrm>
            <a:off x="3189800" y="3041850"/>
            <a:ext cx="5064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pt-BR" sz="1900">
                <a:solidFill>
                  <a:schemeClr val="lt1"/>
                </a:solidFill>
              </a:rPr>
              <a:t>Obrigada!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423" name="Google Shape;423;p51"/>
          <p:cNvSpPr txBox="1"/>
          <p:nvPr/>
        </p:nvSpPr>
        <p:spPr>
          <a:xfrm>
            <a:off x="5543068" y="4401435"/>
            <a:ext cx="2418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sng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http://www.storygirl.nce.ufrj.br/</a:t>
            </a:r>
            <a:endParaRPr b="1" i="0" sz="11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@hellostorygirl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9316" y="155200"/>
            <a:ext cx="1356801" cy="70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1281" y="3755031"/>
            <a:ext cx="1382715" cy="1227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8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99" name="Google Shape;99;p28"/>
          <p:cNvSpPr txBox="1"/>
          <p:nvPr>
            <p:ph idx="12" type="sldNum"/>
          </p:nvPr>
        </p:nvSpPr>
        <p:spPr>
          <a:xfrm>
            <a:off x="0" y="4789175"/>
            <a:ext cx="4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0" name="Google Shape;10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075" y="1502725"/>
            <a:ext cx="1889374" cy="24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8"/>
          <p:cNvSpPr/>
          <p:nvPr/>
        </p:nvSpPr>
        <p:spPr>
          <a:xfrm>
            <a:off x="938851" y="2956700"/>
            <a:ext cx="935100" cy="556800"/>
          </a:xfrm>
          <a:prstGeom prst="roundRect">
            <a:avLst>
              <a:gd fmla="val 16667" name="adj"/>
            </a:avLst>
          </a:prstGeom>
          <a:solidFill>
            <a:srgbClr val="01002A"/>
          </a:solidFill>
          <a:ln cap="flat" cmpd="sng" w="9525">
            <a:solidFill>
              <a:srgbClr val="0100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5250" y="1897425"/>
            <a:ext cx="1935750" cy="19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8"/>
          <p:cNvSpPr txBox="1"/>
          <p:nvPr/>
        </p:nvSpPr>
        <p:spPr>
          <a:xfrm>
            <a:off x="3377760" y="2064875"/>
            <a:ext cx="2236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Linguagem de programação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9575" y="2430525"/>
            <a:ext cx="556800" cy="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1200" y="2430525"/>
            <a:ext cx="556800" cy="5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8a76fb796_0_70"/>
          <p:cNvSpPr txBox="1"/>
          <p:nvPr>
            <p:ph type="title"/>
          </p:nvPr>
        </p:nvSpPr>
        <p:spPr>
          <a:xfrm>
            <a:off x="845125" y="1862850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Como Programar através de Histórias?</a:t>
            </a:r>
            <a:endParaRPr/>
          </a:p>
        </p:txBody>
      </p:sp>
      <p:sp>
        <p:nvSpPr>
          <p:cNvPr id="111" name="Google Shape;111;g298a76fb796_0_70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12" name="Google Shape;112;g298a76fb796_0_70"/>
          <p:cNvSpPr txBox="1"/>
          <p:nvPr>
            <p:ph idx="12" type="sldNum"/>
          </p:nvPr>
        </p:nvSpPr>
        <p:spPr>
          <a:xfrm>
            <a:off x="0" y="4789175"/>
            <a:ext cx="4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8a76fb796_0_119"/>
          <p:cNvSpPr txBox="1"/>
          <p:nvPr>
            <p:ph idx="12" type="sldNum"/>
          </p:nvPr>
        </p:nvSpPr>
        <p:spPr>
          <a:xfrm>
            <a:off x="0" y="4789175"/>
            <a:ext cx="44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8" name="Google Shape;118;g298a76fb796_0_119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19" name="Google Shape;119;g298a76fb796_0_119"/>
          <p:cNvSpPr txBox="1"/>
          <p:nvPr>
            <p:ph idx="1" type="body"/>
          </p:nvPr>
        </p:nvSpPr>
        <p:spPr>
          <a:xfrm>
            <a:off x="628650" y="766077"/>
            <a:ext cx="7886700" cy="1440600"/>
          </a:xfrm>
          <a:prstGeom prst="rect">
            <a:avLst/>
          </a:prstGeom>
          <a:gradFill>
            <a:gsLst>
              <a:gs pos="0">
                <a:srgbClr val="FC279C">
                  <a:alpha val="69019"/>
                </a:srgbClr>
              </a:gs>
              <a:gs pos="100000">
                <a:srgbClr val="D9D9D9"/>
              </a:gs>
            </a:gsLst>
            <a:lin ang="54007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397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É como se você estivesse contando uma história para o computador e ele agisse conforme você diz.</a:t>
            </a:r>
            <a:endParaRPr sz="2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397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397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397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300"/>
          </a:p>
          <a:p>
            <a: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300"/>
          </a:p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2300"/>
          </a:p>
        </p:txBody>
      </p:sp>
      <p:pic>
        <p:nvPicPr>
          <p:cNvPr id="120" name="Google Shape;120;g298a76fb796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0400" y="2454926"/>
            <a:ext cx="2583175" cy="17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Scratch - Introdução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430200" y="989875"/>
            <a:ext cx="61605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92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pt-BR" sz="1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É uma linguagem de programação gráfica.</a:t>
            </a:r>
            <a:endParaRPr sz="1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92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pt-BR" sz="1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Permite criar animações, histórias ou jogos no navegador</a:t>
            </a:r>
            <a:r>
              <a:rPr i="1" lang="pt-BR" sz="1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1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/>
          </a:p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0" y="4789175"/>
            <a:ext cx="43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8" name="Google Shape;128;p23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2649" y="1389499"/>
            <a:ext cx="1866300" cy="24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Scratch - Possibilidades</a:t>
            </a:r>
            <a:endParaRPr/>
          </a:p>
        </p:txBody>
      </p:sp>
      <p:sp>
        <p:nvSpPr>
          <p:cNvPr id="135" name="Google Shape;135;p24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6" name="Google Shape;136;p24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6217" y="1672500"/>
            <a:ext cx="3229757" cy="24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475" y="1672500"/>
            <a:ext cx="2963391" cy="234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a1641b86e_0_75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Scratch - Crie a sua conta</a:t>
            </a:r>
            <a:endParaRPr/>
          </a:p>
        </p:txBody>
      </p:sp>
      <p:sp>
        <p:nvSpPr>
          <p:cNvPr id="144" name="Google Shape;144;g28a1641b86e_0_75"/>
          <p:cNvSpPr txBox="1"/>
          <p:nvPr>
            <p:ph idx="12" type="sldNum"/>
          </p:nvPr>
        </p:nvSpPr>
        <p:spPr>
          <a:xfrm>
            <a:off x="0" y="4789175"/>
            <a:ext cx="45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5" name="Google Shape;145;g28a1641b86e_0_75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46" name="Google Shape;146;g28a1641b86e_0_75"/>
          <p:cNvSpPr txBox="1"/>
          <p:nvPr>
            <p:ph idx="1" type="body"/>
          </p:nvPr>
        </p:nvSpPr>
        <p:spPr>
          <a:xfrm>
            <a:off x="2319575" y="3590479"/>
            <a:ext cx="38553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534"/>
              <a:buNone/>
            </a:pPr>
            <a:r>
              <a:rPr lang="pt-BR" sz="3621"/>
              <a:t>Vamos lá!</a:t>
            </a:r>
            <a:endParaRPr sz="3621"/>
          </a:p>
          <a:p>
            <a:pPr indent="0" lvl="0" marL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534"/>
              <a:buNone/>
            </a:pPr>
            <a:r>
              <a:rPr lang="pt-BR" sz="3621"/>
              <a:t>https://scratch.mit.edu/</a:t>
            </a:r>
            <a:endParaRPr sz="3621"/>
          </a:p>
          <a:p>
            <a:pPr indent="0" lvl="0" marL="0" rtl="0" algn="just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ct val="282644"/>
              <a:buNone/>
            </a:pPr>
            <a:r>
              <a:t/>
            </a:r>
            <a:endParaRPr sz="302"/>
          </a:p>
          <a:p>
            <a:pPr indent="0" lvl="0" marL="0" rtl="0" algn="just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ct val="215094"/>
              <a:buNone/>
            </a:pPr>
            <a:r>
              <a:t/>
            </a:r>
            <a:endParaRPr sz="397"/>
          </a:p>
        </p:txBody>
      </p:sp>
      <p:pic>
        <p:nvPicPr>
          <p:cNvPr id="147" name="Google Shape;147;g28a1641b86e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088" y="892300"/>
            <a:ext cx="6938624" cy="2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